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256" r:id="rId4"/>
    <p:sldId id="350" r:id="rId5"/>
    <p:sldId id="341" r:id="rId6"/>
    <p:sldId id="339" r:id="rId7"/>
    <p:sldId id="335" r:id="rId8"/>
    <p:sldId id="347" r:id="rId9"/>
    <p:sldId id="351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10E9F5-7E86-4C64-9B97-5F0B01D2A227}">
          <p14:sldIdLst>
            <p14:sldId id="256"/>
            <p14:sldId id="350"/>
            <p14:sldId id="341"/>
            <p14:sldId id="339"/>
            <p14:sldId id="335"/>
            <p14:sldId id="347"/>
            <p14:sldId id="351"/>
          </p14:sldIdLst>
        </p14:section>
        <p14:section name="Untitled Section" id="{D6C64AA7-F5F1-4610-980E-7F6A5E1804D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ferred User" initials="Y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698" autoAdjust="0"/>
  </p:normalViewPr>
  <p:slideViewPr>
    <p:cSldViewPr>
      <p:cViewPr>
        <p:scale>
          <a:sx n="68" d="100"/>
          <a:sy n="68" d="100"/>
        </p:scale>
        <p:origin x="16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0" y="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D04DACED-366B-4074-BC7F-F7306019857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E4CDC5E8-58FB-46CF-9AB3-7CB7872FB3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5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29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67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9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4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78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8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025" y="3455988"/>
            <a:ext cx="6976872" cy="42976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628" y="2252282"/>
            <a:ext cx="6976872" cy="1133856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3" descr="cover-botto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9000"/>
            <a:ext cx="9144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over-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4450" y="612775"/>
            <a:ext cx="1166813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pacer-background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628" y="2252282"/>
            <a:ext cx="6976872" cy="1133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B5543-0884-4F3F-9631-AE7764F2DEA8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lide-top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791" y="629539"/>
            <a:ext cx="7187184" cy="6309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2BDE8-8482-4DCA-86BD-CCA0C6C393E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7" descr="Slide bottom bldg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</p:spPr>
      </p:pic>
      <p:grpSp>
        <p:nvGrpSpPr>
          <p:cNvPr id="12" name="Group 13"/>
          <p:cNvGrpSpPr>
            <a:grpSpLocks/>
          </p:cNvGrpSpPr>
          <p:nvPr userDrawn="1"/>
        </p:nvGrpSpPr>
        <p:grpSpPr bwMode="auto">
          <a:xfrm>
            <a:off x="7305675" y="5915025"/>
            <a:ext cx="776288" cy="776288"/>
            <a:chOff x="4626" y="3741"/>
            <a:chExt cx="489" cy="489"/>
          </a:xfrm>
        </p:grpSpPr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4" name="Picture 12" descr="HHS logo for PPT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</p:spPr>
        </p:pic>
      </p:grpSp>
      <p:grpSp>
        <p:nvGrpSpPr>
          <p:cNvPr id="15" name="Group 18"/>
          <p:cNvGrpSpPr>
            <a:grpSpLocks/>
          </p:cNvGrpSpPr>
          <p:nvPr userDrawn="1"/>
        </p:nvGrpSpPr>
        <p:grpSpPr bwMode="auto">
          <a:xfrm>
            <a:off x="8205788" y="5915025"/>
            <a:ext cx="639762" cy="746125"/>
            <a:chOff x="5169" y="3726"/>
            <a:chExt cx="403" cy="470"/>
          </a:xfrm>
        </p:grpSpPr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pic>
          <p:nvPicPr>
            <p:cNvPr id="17" name="Picture 15" descr="NSP logo for PPT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791" y="1804988"/>
            <a:ext cx="7187184" cy="3224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524000"/>
            <a:ext cx="8839200" cy="2743200"/>
          </a:xfrm>
        </p:spPr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r>
              <a:rPr lang="en-US" sz="3100" b="1" dirty="0">
                <a:solidFill>
                  <a:schemeClr val="tx2">
                    <a:lumMod val="75000"/>
                  </a:schemeClr>
                </a:solidFill>
              </a:rPr>
              <a:t>Office of Block Grant Assistance</a:t>
            </a:r>
            <a:br>
              <a:rPr lang="en-US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b="1" dirty="0">
                <a:solidFill>
                  <a:schemeClr val="tx2">
                    <a:lumMod val="75000"/>
                  </a:schemeClr>
                </a:solidFill>
              </a:rPr>
              <a:t>Updates for NCDA</a:t>
            </a:r>
            <a:br>
              <a:rPr lang="en-US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b="1" dirty="0">
                <a:solidFill>
                  <a:schemeClr val="tx2">
                    <a:lumMod val="75000"/>
                  </a:schemeClr>
                </a:solidFill>
              </a:rPr>
              <a:t>June 2023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Jessie Handforth Kome, Director</a:t>
            </a:r>
            <a:br>
              <a:rPr lang="en-US" sz="2700" dirty="0"/>
            </a:br>
            <a:r>
              <a:rPr lang="en-US" sz="2700" dirty="0"/>
              <a:t>Office of Block </a:t>
            </a:r>
            <a:r>
              <a:rPr lang="en-US" sz="2700"/>
              <a:t>Grant Assistance </a:t>
            </a:r>
            <a:endParaRPr lang="en-US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904C-4A1F-B190-528A-A71BA79F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FA6E41-553E-3AF6-1FDC-C297ACEA1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819328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6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51435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sz="2600" dirty="0"/>
              <a:t>3-year 80% expended Requirement - Removed</a:t>
            </a:r>
            <a:endParaRPr lang="en-US" sz="2200" dirty="0"/>
          </a:p>
          <a:p>
            <a:pPr lvl="2"/>
            <a:r>
              <a:rPr lang="en-US" sz="2200" dirty="0">
                <a:cs typeface="Calibri"/>
              </a:rPr>
              <a:t>Federal Register Notice: 18 April 2023</a:t>
            </a:r>
          </a:p>
          <a:p>
            <a:pPr lvl="2"/>
            <a:r>
              <a:rPr lang="en-US" sz="2200" dirty="0">
                <a:cs typeface="Calibri"/>
              </a:rPr>
              <a:t>6-year 100% expended still applicable</a:t>
            </a:r>
          </a:p>
          <a:p>
            <a:pPr lvl="2"/>
            <a:r>
              <a:rPr lang="en-US" sz="2200" dirty="0">
                <a:cs typeface="Calibri"/>
              </a:rPr>
              <a:t>The need to expend funds, CDBG and CDBG-CV</a:t>
            </a:r>
            <a:endParaRPr lang="en-US" sz="1800" dirty="0">
              <a:cs typeface="Calibri"/>
            </a:endParaRPr>
          </a:p>
          <a:p>
            <a:pPr lvl="1"/>
            <a:r>
              <a:rPr lang="en-US" sz="2600" dirty="0"/>
              <a:t>Grantee Virtual Clinics in 2023</a:t>
            </a:r>
          </a:p>
          <a:p>
            <a:pPr lvl="2"/>
            <a:r>
              <a:rPr lang="en-US" sz="2200" dirty="0"/>
              <a:t>April, June-December</a:t>
            </a:r>
          </a:p>
          <a:p>
            <a:pPr lvl="2"/>
            <a:r>
              <a:rPr lang="en-US" sz="2200" dirty="0"/>
              <a:t>Will continue virtual clinics into 2024</a:t>
            </a:r>
          </a:p>
          <a:p>
            <a:pPr lvl="1"/>
            <a:r>
              <a:rPr lang="en-US" sz="2600" dirty="0"/>
              <a:t>Grantee In-person Clinics</a:t>
            </a:r>
          </a:p>
          <a:p>
            <a:pPr lvl="2"/>
            <a:r>
              <a:rPr lang="en-US" sz="2200" dirty="0"/>
              <a:t>Determining locations, frequency, and total number</a:t>
            </a:r>
          </a:p>
        </p:txBody>
      </p:sp>
    </p:spTree>
    <p:extLst>
      <p:ext uri="{BB962C8B-B14F-4D97-AF65-F5344CB8AC3E}">
        <p14:creationId xmlns:p14="http://schemas.microsoft.com/office/powerpoint/2010/main" val="177805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899"/>
            <a:ext cx="8686800" cy="514350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CDBG-CV Policy – Pending: </a:t>
            </a:r>
          </a:p>
          <a:p>
            <a:pPr lvl="2"/>
            <a:r>
              <a:rPr lang="en-US" sz="2000" dirty="0"/>
              <a:t>Gift Cards &amp; Late Fees</a:t>
            </a:r>
          </a:p>
          <a:p>
            <a:pPr lvl="2"/>
            <a:r>
              <a:rPr lang="en-US" sz="2000" dirty="0"/>
              <a:t>Technical Assistance Guide on Housing Models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National Virtual CARES Act Conference May 22-25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Close to 1,500 attended</a:t>
            </a:r>
          </a:p>
          <a:p>
            <a:pPr lvl="1"/>
            <a:r>
              <a:rPr lang="en-US" sz="2400" dirty="0"/>
              <a:t>Sessions are being prepared for posting with materials on the HUD Exchange CARES Act Conference webpage</a:t>
            </a:r>
          </a:p>
          <a:p>
            <a:pPr lvl="1"/>
            <a:r>
              <a:rPr lang="en-US" sz="2400" dirty="0"/>
              <a:t>Two reports being drafted:</a:t>
            </a:r>
          </a:p>
          <a:p>
            <a:pPr lvl="2"/>
            <a:r>
              <a:rPr lang="en-US" sz="2000" dirty="0"/>
              <a:t>Resilience Best Practices (Consultations and Strategies)</a:t>
            </a:r>
          </a:p>
          <a:p>
            <a:pPr lvl="2"/>
            <a:r>
              <a:rPr lang="en-US" sz="2000" dirty="0"/>
              <a:t>Financial and Administrative Controls Best Practices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1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45770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FY2016 Expiring Grants: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Beginning of June Webinar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End of June workshop assistance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Be mindful of September and reprogram now if needed</a:t>
            </a:r>
          </a:p>
          <a:p>
            <a:pPr lvl="1"/>
            <a:r>
              <a:rPr lang="en-US" sz="2400" dirty="0"/>
              <a:t>CDBG Closeouts Notice recently published</a:t>
            </a:r>
          </a:p>
          <a:p>
            <a:pPr lvl="2"/>
            <a:r>
              <a:rPr lang="en-US" sz="2000" dirty="0"/>
              <a:t>Notice: CPD-22-14</a:t>
            </a:r>
          </a:p>
          <a:p>
            <a:pPr lvl="1"/>
            <a:r>
              <a:rPr lang="en-US" sz="2400" dirty="0"/>
              <a:t>Timeliness</a:t>
            </a:r>
          </a:p>
          <a:p>
            <a:pPr lvl="2"/>
            <a:r>
              <a:rPr lang="en-US" sz="2000" dirty="0"/>
              <a:t>Do you need technical assistance?</a:t>
            </a:r>
          </a:p>
          <a:p>
            <a:pPr lvl="1"/>
            <a:r>
              <a:rPr lang="en-US" sz="2400" dirty="0"/>
              <a:t>Elected Officials Landing Page – In development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655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Updates on Other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991100"/>
          </a:xfrm>
        </p:spPr>
        <p:txBody>
          <a:bodyPr>
            <a:normAutofit/>
          </a:bodyPr>
          <a:lstStyle/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In Process</a:t>
            </a:r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New Initiatives in OBGA</a:t>
            </a:r>
          </a:p>
          <a:p>
            <a:pPr marL="1714500" lvl="3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CDBG-PRO Housing (YIMBY) Competition</a:t>
            </a:r>
          </a:p>
          <a:p>
            <a:pPr marL="1714500" lvl="3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CDBG-PRICE Manufactured Housing Competition</a:t>
            </a:r>
          </a:p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CDBG’s 50</a:t>
            </a:r>
            <a:r>
              <a:rPr lang="en-US" baseline="30000" dirty="0"/>
              <a:t>th</a:t>
            </a:r>
            <a:r>
              <a:rPr lang="en-US" dirty="0"/>
              <a:t> Anniversary in 2024</a:t>
            </a:r>
          </a:p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Items with current OIG attention</a:t>
            </a:r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Fraud risk</a:t>
            </a:r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Cash-on-Hand</a:t>
            </a:r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Program Income</a:t>
            </a:r>
          </a:p>
        </p:txBody>
      </p:sp>
    </p:spTree>
    <p:extLst>
      <p:ext uri="{BB962C8B-B14F-4D97-AF65-F5344CB8AC3E}">
        <p14:creationId xmlns:p14="http://schemas.microsoft.com/office/powerpoint/2010/main" val="328899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Updates on Other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991100"/>
          </a:xfrm>
        </p:spPr>
        <p:txBody>
          <a:bodyPr>
            <a:normAutofit/>
          </a:bodyPr>
          <a:lstStyle/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Rule-making</a:t>
            </a:r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Proposed rule under inter-agency review as of last week; updates economic development, timeliness, closeout, </a:t>
            </a:r>
          </a:p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Updated Using CDBG in Support of Housing Notice in clearance</a:t>
            </a:r>
          </a:p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Section 108 passed $10B in approved projects!</a:t>
            </a:r>
          </a:p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endParaRPr lang="en-US" dirty="0"/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506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23420</TotalTime>
  <Words>284</Words>
  <Application>Microsoft Office PowerPoint</Application>
  <PresentationFormat>On-screen Show (4:3)</PresentationFormat>
  <Paragraphs>54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Custom Design</vt:lpstr>
      <vt:lpstr>1_Custom Design</vt:lpstr>
      <vt:lpstr>2_Custom Design</vt:lpstr>
      <vt:lpstr>  Office of Block Grant Assistance Updates for NCDA June 2023  Jessie Handforth Kome, Director Office of Block Grant Assistance </vt:lpstr>
      <vt:lpstr>CDBG-CV Update</vt:lpstr>
      <vt:lpstr>CDBG-CV Update (Cont.)</vt:lpstr>
      <vt:lpstr>CDBG-CV Update (Cont.)</vt:lpstr>
      <vt:lpstr>CDBG Updates</vt:lpstr>
      <vt:lpstr>Updates on Other Priorities</vt:lpstr>
      <vt:lpstr>Updates on Other Priorities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Savin.VenJohnson@HUD.GOV</dc:creator>
  <cp:lastModifiedBy>Kome, Jessie Handforth</cp:lastModifiedBy>
  <cp:revision>236</cp:revision>
  <cp:lastPrinted>2019-04-09T14:15:48Z</cp:lastPrinted>
  <dcterms:created xsi:type="dcterms:W3CDTF">2010-12-20T22:02:39Z</dcterms:created>
  <dcterms:modified xsi:type="dcterms:W3CDTF">2023-06-13T11:24:45Z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